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.kostromina@spbu.ru" TargetMode="External"/><Relationship Id="rId2" Type="http://schemas.openxmlformats.org/officeDocument/2006/relationships/hyperlink" Target="mailto:n.moskvicheva@spbu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584" y="1130752"/>
            <a:ext cx="8369417" cy="2387600"/>
          </a:xfrm>
        </p:spPr>
        <p:txBody>
          <a:bodyPr>
            <a:normAutofit/>
          </a:bodyPr>
          <a:lstStyle/>
          <a:p>
            <a:r>
              <a:rPr lang="ru-RU" sz="4000" b="1" dirty="0"/>
              <a:t>Исследование жизненных моделей молодых людей: близость «реальных» и «сетевых» </a:t>
            </a:r>
            <a:r>
              <a:rPr lang="ru-RU" sz="4000" b="1" dirty="0" smtClean="0"/>
              <a:t>ориентиров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6304" y="3602038"/>
            <a:ext cx="8461695" cy="1246799"/>
          </a:xfrm>
        </p:spPr>
        <p:txBody>
          <a:bodyPr/>
          <a:lstStyle/>
          <a:p>
            <a:r>
              <a:rPr lang="ru-RU" dirty="0"/>
              <a:t>Выполнено при поддержке РФФИ , исследовательский проект № 18-013-00599 «Жизненные модели молодежи: </a:t>
            </a:r>
            <a:r>
              <a:rPr lang="ru-RU" dirty="0" err="1"/>
              <a:t>межпоколенное</a:t>
            </a:r>
            <a:r>
              <a:rPr lang="ru-RU" dirty="0"/>
              <a:t> и </a:t>
            </a:r>
            <a:r>
              <a:rPr lang="ru-RU" dirty="0" err="1"/>
              <a:t>внутрипоколенное</a:t>
            </a:r>
            <a:r>
              <a:rPr lang="ru-RU" dirty="0"/>
              <a:t> исследование»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88697" y="5916801"/>
            <a:ext cx="2214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Москвичева Н. Л.,</a:t>
            </a:r>
          </a:p>
          <a:p>
            <a:pPr algn="r"/>
            <a:r>
              <a:rPr lang="ru-RU" sz="2000" b="1" dirty="0"/>
              <a:t>Костромина С. Н. </a:t>
            </a:r>
            <a:r>
              <a:rPr lang="ru-RU" sz="2000" b="1" dirty="0" smtClean="0"/>
              <a:t>,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414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812" y="193156"/>
            <a:ext cx="6195588" cy="440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838" y="697117"/>
            <a:ext cx="10330004" cy="5803271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800" dirty="0"/>
              <a:t>Круг общения молодых людей чрезвычайно широк, </a:t>
            </a:r>
            <a:r>
              <a:rPr lang="ru-RU" sz="1800" dirty="0" smtClean="0"/>
              <a:t>у </a:t>
            </a:r>
            <a:r>
              <a:rPr lang="ru-RU" sz="1800" dirty="0"/>
              <a:t>значительной части молодых людей  измеряется в сотнях контактов </a:t>
            </a:r>
            <a:r>
              <a:rPr lang="ru-RU" sz="1800" dirty="0" smtClean="0"/>
              <a:t>(«друзей» и подписчиков) и </a:t>
            </a:r>
            <a:r>
              <a:rPr lang="ru-RU" sz="1800" dirty="0"/>
              <a:t>сообществ, </a:t>
            </a:r>
            <a:r>
              <a:rPr lang="ru-RU" sz="1800" dirty="0" smtClean="0"/>
              <a:t>которые создают </a:t>
            </a:r>
            <a:r>
              <a:rPr lang="ru-RU" sz="1800" dirty="0"/>
              <a:t>просматриваемое ими  информационное поле, и, следовательно, обладают потенциальным влиянием на выстраивание ими жизненных моделей. </a:t>
            </a:r>
          </a:p>
          <a:p>
            <a:pPr algn="just">
              <a:spcBef>
                <a:spcPts val="600"/>
              </a:spcBef>
            </a:pPr>
            <a:r>
              <a:rPr lang="ru-RU" sz="1800" dirty="0" smtClean="0"/>
              <a:t>Изучение контента персональных страниц, посвященного профессиональной сфере,  показало </a:t>
            </a:r>
            <a:r>
              <a:rPr lang="ru-RU" sz="1800" dirty="0"/>
              <a:t>высокую степень близости с ответами на опросник, отражая значимость профессионального роста и общения, что в сети проявляется в насыщенности ленты пользователей объявлениями о профессиональных событиях и проектах (чаще в крупном городе), профессиональных вехах (чаще в небольшом городе), сопровождаемых эмоциями гордости и удовлетворения, выкладыванием соответствующих </a:t>
            </a:r>
            <a:r>
              <a:rPr lang="ru-RU" sz="1800" dirty="0" smtClean="0"/>
              <a:t>текстовых постов </a:t>
            </a:r>
            <a:r>
              <a:rPr lang="ru-RU" sz="1800" dirty="0"/>
              <a:t>и визуальных материалов. </a:t>
            </a:r>
            <a:endParaRPr lang="ru-RU" sz="1800" dirty="0" smtClean="0"/>
          </a:p>
          <a:p>
            <a:pPr algn="just">
              <a:spcBef>
                <a:spcPts val="600"/>
              </a:spcBef>
            </a:pPr>
            <a:r>
              <a:rPr lang="ru-RU" sz="1800" dirty="0" smtClean="0"/>
              <a:t>Контент  </a:t>
            </a:r>
            <a:r>
              <a:rPr lang="ru-RU" sz="1800" dirty="0" err="1"/>
              <a:t>соцсетей</a:t>
            </a:r>
            <a:r>
              <a:rPr lang="ru-RU" sz="1800" dirty="0"/>
              <a:t> в рамках сферы </a:t>
            </a:r>
            <a:r>
              <a:rPr lang="ru-RU" sz="1800" dirty="0" smtClean="0"/>
              <a:t>отношений в </a:t>
            </a:r>
            <a:r>
              <a:rPr lang="ru-RU" sz="1800" dirty="0"/>
              <a:t>чем-то </a:t>
            </a:r>
            <a:r>
              <a:rPr lang="ru-RU" sz="1800" dirty="0" smtClean="0"/>
              <a:t>сходен, </a:t>
            </a:r>
            <a:r>
              <a:rPr lang="ru-RU" sz="1800" dirty="0"/>
              <a:t>а в чем-то </a:t>
            </a:r>
            <a:r>
              <a:rPr lang="ru-RU" sz="1800" dirty="0" smtClean="0"/>
              <a:t>не совпадает с </a:t>
            </a:r>
            <a:r>
              <a:rPr lang="ru-RU" sz="1800" dirty="0"/>
              <a:t>результатами </a:t>
            </a:r>
            <a:r>
              <a:rPr lang="ru-RU" sz="1800" dirty="0" smtClean="0"/>
              <a:t>опроса. </a:t>
            </a:r>
            <a:r>
              <a:rPr lang="ru-RU" sz="1800" dirty="0"/>
              <a:t>Важно отметить избирательный характер выкладывания сообщений в сети  и невозможность его прямого сопоставления с данными анкетирования. В целом, </a:t>
            </a:r>
            <a:r>
              <a:rPr lang="ru-RU" sz="1800" dirty="0" smtClean="0"/>
              <a:t>в </a:t>
            </a:r>
            <a:r>
              <a:rPr lang="ru-RU" sz="1800" dirty="0"/>
              <a:t>сфере отношений </a:t>
            </a:r>
            <a:r>
              <a:rPr lang="ru-RU" sz="1800" dirty="0" smtClean="0"/>
              <a:t>более </a:t>
            </a:r>
            <a:r>
              <a:rPr lang="ru-RU" sz="1800" dirty="0"/>
              <a:t>высока доля традиционных </a:t>
            </a:r>
            <a:r>
              <a:rPr lang="ru-RU" sz="1800" dirty="0" smtClean="0"/>
              <a:t>представлений</a:t>
            </a:r>
            <a:r>
              <a:rPr lang="ru-RU" sz="1800" dirty="0"/>
              <a:t>: значимость дружбы и любви, стремление к поддержанию семейных </a:t>
            </a:r>
            <a:r>
              <a:rPr lang="ru-RU" sz="1800" dirty="0" smtClean="0"/>
              <a:t>отношений. Как </a:t>
            </a:r>
            <a:r>
              <a:rPr lang="ru-RU" sz="1800" dirty="0"/>
              <a:t>и при прямом опросе, наблюдается </a:t>
            </a:r>
            <a:r>
              <a:rPr lang="ru-RU" sz="1800" dirty="0" err="1"/>
              <a:t>дифференцированность</a:t>
            </a:r>
            <a:r>
              <a:rPr lang="ru-RU" sz="1800" dirty="0"/>
              <a:t> выборки, связанная, </a:t>
            </a:r>
            <a:r>
              <a:rPr lang="ru-RU" sz="1800" dirty="0" smtClean="0"/>
              <a:t>прежде всего, </a:t>
            </a:r>
            <a:r>
              <a:rPr lang="ru-RU" sz="1800" dirty="0"/>
              <a:t>с местом </a:t>
            </a:r>
            <a:r>
              <a:rPr lang="ru-RU" sz="1800" dirty="0" smtClean="0"/>
              <a:t>проживания (в </a:t>
            </a:r>
            <a:r>
              <a:rPr lang="ru-RU" sz="1800" dirty="0"/>
              <a:t>малом городе больше упоминаний сферы личных </a:t>
            </a:r>
            <a:r>
              <a:rPr lang="ru-RU" sz="1800" dirty="0" smtClean="0"/>
              <a:t>отношений </a:t>
            </a:r>
            <a:r>
              <a:rPr lang="ru-RU" sz="1800" dirty="0"/>
              <a:t>и </a:t>
            </a:r>
            <a:r>
              <a:rPr lang="ru-RU" sz="1800" dirty="0" smtClean="0"/>
              <a:t>эмоциональной поддержки родительской семьи).  </a:t>
            </a:r>
            <a:endParaRPr lang="ru-RU" sz="1800" dirty="0"/>
          </a:p>
          <a:p>
            <a:pPr algn="just">
              <a:spcBef>
                <a:spcPts val="600"/>
              </a:spcBef>
            </a:pPr>
            <a:r>
              <a:rPr lang="ru-RU" sz="1800" dirty="0" smtClean="0"/>
              <a:t>Содержание </a:t>
            </a:r>
            <a:r>
              <a:rPr lang="ru-RU" sz="1800" dirty="0"/>
              <a:t>страниц пользователей,  касающееся саморазвития и самореализации, обнаруживает </a:t>
            </a:r>
            <a:r>
              <a:rPr lang="ru-RU" sz="1800" dirty="0" smtClean="0"/>
              <a:t>значительный разброс, не связанный с социально-демографическими характеристиками. Важным </a:t>
            </a:r>
            <a:r>
              <a:rPr lang="ru-RU" sz="1800" dirty="0"/>
              <a:t>результатом проведенного сопоставления явилось подтверждение разных вариантов выстраивания молодежью жизненных </a:t>
            </a:r>
            <a:r>
              <a:rPr lang="ru-RU" sz="1800" dirty="0" smtClean="0"/>
              <a:t>моделей, и подтверждение параметров, </a:t>
            </a:r>
            <a:r>
              <a:rPr lang="ru-RU" sz="1800" dirty="0"/>
              <a:t>по которым </a:t>
            </a:r>
            <a:r>
              <a:rPr lang="ru-RU" sz="1800" dirty="0" smtClean="0"/>
              <a:t>они различаются: </a:t>
            </a:r>
            <a:r>
              <a:rPr lang="ru-RU" sz="1800" dirty="0"/>
              <a:t>активность, уверенность в себе, «вкладывание» в жизненный успех и др. </a:t>
            </a:r>
          </a:p>
        </p:txBody>
      </p:sp>
    </p:spTree>
    <p:extLst>
      <p:ext uri="{BB962C8B-B14F-4D97-AF65-F5344CB8AC3E}">
        <p14:creationId xmlns:p14="http://schemas.microsoft.com/office/powerpoint/2010/main" val="48161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108" y="365125"/>
            <a:ext cx="8456691" cy="7122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Ограничения </a:t>
            </a:r>
            <a:r>
              <a:rPr lang="ru-RU" sz="3600" dirty="0"/>
              <a:t>и </a:t>
            </a:r>
            <a:r>
              <a:rPr lang="ru-RU" sz="3600" dirty="0" smtClean="0"/>
              <a:t>перспективы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6328" y="1249377"/>
            <a:ext cx="8990845" cy="5305331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Полученные данные отражают  тенденции, полученные в рамках данной выборки, и не могут без дополнительных исследований   быть автоматически перенесены на всю генеральную совокупность,  однако, дают основания говорить о:  различии жизненных моделей, представленных в </a:t>
            </a:r>
            <a:r>
              <a:rPr lang="ru-RU" sz="3800" dirty="0" err="1" smtClean="0"/>
              <a:t>интернет-ресурсах</a:t>
            </a:r>
            <a:r>
              <a:rPr lang="ru-RU" sz="3800" dirty="0" smtClean="0"/>
              <a:t>, у молодежи, проживающей в мегаполисах и малых городах;  вариативности жизненных моделей молодежи внутри групп, проживающей в одном городе, выражающейся в значительном индивидуальном разбросе по многим индикаторам.</a:t>
            </a:r>
          </a:p>
          <a:p>
            <a:r>
              <a:rPr lang="ru-RU" sz="3800" dirty="0" smtClean="0"/>
              <a:t>Важно учитывать  факторы, определяющие  избирательность выкладывания постов. Например, можно  </a:t>
            </a:r>
            <a:r>
              <a:rPr lang="ru-RU" sz="3800" dirty="0"/>
              <a:t>предположить, что </a:t>
            </a:r>
            <a:r>
              <a:rPr lang="ru-RU" sz="3800" dirty="0" err="1"/>
              <a:t>бОльшая</a:t>
            </a:r>
            <a:r>
              <a:rPr lang="ru-RU" sz="3800" dirty="0"/>
              <a:t> демонстрация традиционных семейных ценностей в малом городе может быть связана как с действительно </a:t>
            </a:r>
            <a:r>
              <a:rPr lang="ru-RU" sz="3800" dirty="0" err="1"/>
              <a:t>бОльшим</a:t>
            </a:r>
            <a:r>
              <a:rPr lang="ru-RU" sz="3800" dirty="0"/>
              <a:t> их принятием, так и с нежелательностью демонстрации в сети «иных» взглядов пользователями, живущими в малом городе, где все друг друга знают. Это подтверждает необходимость включения в анализ поведения человека в цифровом пространстве также и внешней среды, точнее, тех ее факторов, которое человек включает в свое психологическое жизненное пространство. </a:t>
            </a:r>
          </a:p>
          <a:p>
            <a:r>
              <a:rPr lang="ru-RU" sz="3800" dirty="0" smtClean="0"/>
              <a:t>В дальнейших исследованиях интересно выявить  особенности </a:t>
            </a:r>
            <a:r>
              <a:rPr lang="ru-RU" sz="3800" dirty="0" err="1" smtClean="0"/>
              <a:t>самопрезентации</a:t>
            </a:r>
            <a:r>
              <a:rPr lang="ru-RU" sz="3800" dirty="0" smtClean="0"/>
              <a:t> пользователей,  определяемые нормами и интерфейсом социальной сети  (в данном случае исследование проводилось в сети  </a:t>
            </a:r>
            <a:r>
              <a:rPr lang="ru-RU" sz="3800" dirty="0" err="1" smtClean="0"/>
              <a:t>Вконтакте</a:t>
            </a:r>
            <a:r>
              <a:rPr lang="ru-RU" sz="3800" dirty="0" smtClean="0"/>
              <a:t>), тогда как другие социальные сети в большей мере позиционируют себя как сети успешных (например, </a:t>
            </a:r>
            <a:r>
              <a:rPr lang="ru-RU" sz="3800" dirty="0" err="1" smtClean="0"/>
              <a:t>Instagram</a:t>
            </a:r>
            <a:r>
              <a:rPr lang="ru-RU" sz="3800" dirty="0" smtClean="0"/>
              <a:t>) или деловых  людей (например, </a:t>
            </a:r>
            <a:r>
              <a:rPr lang="ru-RU" sz="3800" dirty="0" err="1" smtClean="0"/>
              <a:t>Facebook</a:t>
            </a:r>
            <a:r>
              <a:rPr lang="ru-RU" sz="3800" dirty="0" smtClean="0"/>
              <a:t>),  могут ограничивать объем сообщений (например, </a:t>
            </a:r>
            <a:r>
              <a:rPr lang="ru-RU" sz="3800" dirty="0" err="1" smtClean="0"/>
              <a:t>Twitter</a:t>
            </a:r>
            <a:r>
              <a:rPr lang="ru-RU" sz="3800" dirty="0" smtClean="0"/>
              <a:t>) и иметь другие особенности, отражающегося на содержании контента, релевантного определению «жизненные модели». </a:t>
            </a:r>
          </a:p>
        </p:txBody>
      </p:sp>
    </p:spTree>
    <p:extLst>
      <p:ext uri="{BB962C8B-B14F-4D97-AF65-F5344CB8AC3E}">
        <p14:creationId xmlns:p14="http://schemas.microsoft.com/office/powerpoint/2010/main" val="145798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59151" y="258301"/>
            <a:ext cx="8832849" cy="706437"/>
          </a:xfrm>
        </p:spPr>
        <p:txBody>
          <a:bodyPr>
            <a:normAutofit/>
          </a:bodyPr>
          <a:lstStyle/>
          <a:p>
            <a:r>
              <a:rPr lang="ru-RU" dirty="0" smtClean="0"/>
              <a:t>Контакты и ссылки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9126" y="2864508"/>
            <a:ext cx="8653946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Костромина </a:t>
            </a:r>
            <a:r>
              <a:rPr lang="ru-RU" dirty="0"/>
              <a:t>С.</a:t>
            </a:r>
            <a:r>
              <a:rPr lang="en-US" dirty="0"/>
              <a:t> </a:t>
            </a:r>
            <a:r>
              <a:rPr lang="ru-RU" dirty="0"/>
              <a:t>Н., Гришина Н.</a:t>
            </a:r>
            <a:r>
              <a:rPr lang="en-US" dirty="0"/>
              <a:t> </a:t>
            </a:r>
            <a:r>
              <a:rPr lang="ru-RU" dirty="0"/>
              <a:t>В., Зиновьева Е.</a:t>
            </a:r>
            <a:r>
              <a:rPr lang="en-US" dirty="0"/>
              <a:t> </a:t>
            </a:r>
            <a:r>
              <a:rPr lang="ru-RU" dirty="0"/>
              <a:t>В., Москвичева Н.</a:t>
            </a:r>
            <a:r>
              <a:rPr lang="en-US" dirty="0"/>
              <a:t> </a:t>
            </a:r>
            <a:r>
              <a:rPr lang="ru-RU" dirty="0"/>
              <a:t>Л. Жизненная модель как конструкт изучения жизненного сценария личности // Вестник СПбГУ. Сер. Психология. 2018. Т. 8, вып. 4. С. 341–357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Москвичева Н.</a:t>
            </a:r>
            <a:r>
              <a:rPr lang="en-US" dirty="0"/>
              <a:t> </a:t>
            </a:r>
            <a:r>
              <a:rPr lang="ru-RU" dirty="0"/>
              <a:t>Л., Реан А.</a:t>
            </a:r>
            <a:r>
              <a:rPr lang="en-US" dirty="0"/>
              <a:t> </a:t>
            </a:r>
            <a:r>
              <a:rPr lang="ru-RU" dirty="0"/>
              <a:t>А., Костромина С.</a:t>
            </a:r>
            <a:r>
              <a:rPr lang="en-US" dirty="0"/>
              <a:t> </a:t>
            </a:r>
            <a:r>
              <a:rPr lang="ru-RU" dirty="0"/>
              <a:t>Н., Гришина Н.</a:t>
            </a:r>
            <a:r>
              <a:rPr lang="en-US" dirty="0"/>
              <a:t> </a:t>
            </a:r>
            <a:r>
              <a:rPr lang="ru-RU" dirty="0"/>
              <a:t>В., Зиновьева Е.</a:t>
            </a:r>
            <a:r>
              <a:rPr lang="en-US" dirty="0"/>
              <a:t> </a:t>
            </a:r>
            <a:r>
              <a:rPr lang="ru-RU" dirty="0"/>
              <a:t>В. Жизненные модели молодых людей: представления о будущей семье и модели, транслируемой родителями // Психологическая наука и образование. 2019. Т. 24, № 3. С. 5–18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Kostromina </a:t>
            </a:r>
            <a:r>
              <a:rPr lang="en-US" dirty="0"/>
              <a:t>S. N., Grishina N. V., Moskvicheva N. L., Zinovieva E. V. Commitment to Generation Subculture as a Factor of Building a Life Scenario // The European Proceedings of Social &amp; Behavioural Sciences. PSYRGGU. 2019. Vol. LXIV. P. 268–275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9126" y="1232148"/>
            <a:ext cx="865394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Москвичева </a:t>
            </a:r>
            <a:r>
              <a:rPr lang="ru-RU" dirty="0" smtClean="0"/>
              <a:t>Наталья  Львовна,  доцент кафедры психологии личности, к.пс.н., </a:t>
            </a:r>
          </a:p>
          <a:p>
            <a:r>
              <a:rPr lang="ru-RU" dirty="0" smtClean="0"/>
              <a:t>СПбГУ</a:t>
            </a:r>
            <a:r>
              <a:rPr lang="ru-RU" dirty="0"/>
              <a:t>, Санкт-Петербург, </a:t>
            </a:r>
            <a:r>
              <a:rPr lang="ru-RU" dirty="0" smtClean="0"/>
              <a:t>Россия,    </a:t>
            </a:r>
            <a:r>
              <a:rPr lang="ru-RU" dirty="0" smtClean="0">
                <a:hlinkClick r:id="rId2"/>
              </a:rPr>
              <a:t>n.moskvicheva@spbu.ru</a:t>
            </a:r>
            <a:endParaRPr lang="ru-RU" dirty="0"/>
          </a:p>
          <a:p>
            <a:r>
              <a:rPr lang="ru-RU" dirty="0"/>
              <a:t>Костромина </a:t>
            </a:r>
            <a:r>
              <a:rPr lang="ru-RU" dirty="0" smtClean="0"/>
              <a:t>Светлана Николаевна, зав. </a:t>
            </a:r>
            <a:r>
              <a:rPr lang="ru-RU" dirty="0"/>
              <a:t>к</a:t>
            </a:r>
            <a:r>
              <a:rPr lang="ru-RU" dirty="0" smtClean="0"/>
              <a:t>афедрой психологии личности, д. </a:t>
            </a:r>
            <a:r>
              <a:rPr lang="ru-RU" dirty="0" err="1" smtClean="0"/>
              <a:t>пс</a:t>
            </a:r>
            <a:r>
              <a:rPr lang="ru-RU" dirty="0" smtClean="0"/>
              <a:t>. Н., </a:t>
            </a:r>
          </a:p>
          <a:p>
            <a:r>
              <a:rPr lang="ru-RU" dirty="0" smtClean="0"/>
              <a:t>СПбГУ</a:t>
            </a:r>
            <a:r>
              <a:rPr lang="ru-RU" dirty="0"/>
              <a:t>, Санкт-Петербург, Россия</a:t>
            </a:r>
            <a:r>
              <a:rPr lang="ru-RU" dirty="0" smtClean="0"/>
              <a:t>, </a:t>
            </a:r>
            <a:r>
              <a:rPr lang="ru-RU" dirty="0" smtClean="0">
                <a:hlinkClick r:id="rId3"/>
              </a:rPr>
              <a:t>s.kostromina@spbu.ru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5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028" y="365125"/>
            <a:ext cx="8937771" cy="72129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ВВЕДЕНИЕ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995881"/>
            <a:ext cx="8545286" cy="5703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С развитием </a:t>
            </a:r>
            <a:r>
              <a:rPr lang="ru-RU" sz="2200" dirty="0"/>
              <a:t>социальных </a:t>
            </a:r>
            <a:r>
              <a:rPr lang="ru-RU" sz="2200" dirty="0" smtClean="0"/>
              <a:t>сетей и цифровых сервисов, </a:t>
            </a:r>
            <a:r>
              <a:rPr lang="ru-RU" sz="2200" dirty="0"/>
              <a:t>предполагающих </a:t>
            </a:r>
            <a:r>
              <a:rPr lang="ru-RU" sz="2200" dirty="0" smtClean="0"/>
              <a:t>адресную </a:t>
            </a:r>
            <a:r>
              <a:rPr lang="ru-RU" sz="2200" dirty="0"/>
              <a:t>коммуникацию и включенность практически каждого человека, </a:t>
            </a:r>
            <a:r>
              <a:rPr lang="ru-RU" sz="2200" dirty="0" smtClean="0"/>
              <a:t>можно говорить  о жизненном  пространстве </a:t>
            </a:r>
            <a:r>
              <a:rPr lang="ru-RU" sz="2200" dirty="0"/>
              <a:t>человека </a:t>
            </a:r>
            <a:r>
              <a:rPr lang="ru-RU" sz="2200" dirty="0" smtClean="0"/>
              <a:t>как  едином </a:t>
            </a:r>
            <a:r>
              <a:rPr lang="ru-RU" sz="2200" dirty="0"/>
              <a:t>офлайн и онлайн </a:t>
            </a:r>
            <a:r>
              <a:rPr lang="ru-RU" sz="2200" dirty="0" smtClean="0"/>
              <a:t>существовании </a:t>
            </a:r>
            <a:r>
              <a:rPr lang="ru-RU" sz="2200" dirty="0"/>
              <a:t>[</a:t>
            </a:r>
            <a:r>
              <a:rPr lang="ru-RU" sz="2200" dirty="0" err="1"/>
              <a:t>Гусельцева</a:t>
            </a:r>
            <a:r>
              <a:rPr lang="ru-RU" sz="2200" dirty="0"/>
              <a:t>, 2019; Щукина, 2019; и др</a:t>
            </a:r>
            <a:r>
              <a:rPr lang="ru-RU" sz="2200" dirty="0" smtClean="0"/>
              <a:t>.].</a:t>
            </a:r>
          </a:p>
          <a:p>
            <a:pPr marL="0" indent="0" algn="just">
              <a:buNone/>
            </a:pPr>
            <a:r>
              <a:rPr lang="ru-RU" sz="2200" dirty="0" smtClean="0"/>
              <a:t>Произошедшие изменения вызывают необходимость переосмысления традиционных методических подходов,  предполагающих изучение «реального» и «виртуального» существования как различных «миров», и акцентирования внимания на их общности и возможности использования единого исследовательского языка. </a:t>
            </a:r>
          </a:p>
          <a:p>
            <a:pPr marL="0" indent="0" algn="just">
              <a:buNone/>
            </a:pPr>
            <a:r>
              <a:rPr lang="ru-RU" sz="2200" dirty="0" smtClean="0"/>
              <a:t>Развитие цифрового пространства создало уникальные </a:t>
            </a:r>
            <a:r>
              <a:rPr lang="ru-RU" sz="2200" dirty="0"/>
              <a:t>возможности изучать происходящие в обществе кардинальные </a:t>
            </a:r>
            <a:r>
              <a:rPr lang="ru-RU" sz="2200" dirty="0" smtClean="0"/>
              <a:t>трансформации через «цифровые следы» личности: анализ контента социальных сетей и блогов, предпочитаемых пользователями видов активности и демонстрируемых ими поведенческих моделей и ценностей.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069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917" y="274638"/>
            <a:ext cx="9056483" cy="634082"/>
          </a:xfrm>
        </p:spPr>
        <p:txBody>
          <a:bodyPr>
            <a:noAutofit/>
          </a:bodyPr>
          <a:lstStyle/>
          <a:p>
            <a:r>
              <a:rPr lang="ru-RU" sz="3600" b="1" dirty="0"/>
              <a:t>Проблема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4436" y="1131682"/>
            <a:ext cx="9137963" cy="52781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Сопряженность </a:t>
            </a:r>
            <a:r>
              <a:rPr lang="ru-RU" sz="2200" dirty="0" err="1" smtClean="0"/>
              <a:t>межпоколенной</a:t>
            </a:r>
            <a:r>
              <a:rPr lang="ru-RU" sz="2200" dirty="0" smtClean="0"/>
              <a:t> (от родителей к детям) трансмиссии ценностных ориентиров для выстраивании молодежью своего жизненного сценария </a:t>
            </a:r>
            <a:r>
              <a:rPr lang="ru-RU" sz="2200" dirty="0"/>
              <a:t>[</a:t>
            </a:r>
            <a:r>
              <a:rPr lang="ru-RU" sz="2200" dirty="0" err="1"/>
              <a:t>Kostromina</a:t>
            </a:r>
            <a:r>
              <a:rPr lang="ru-RU" sz="2200" dirty="0"/>
              <a:t> </a:t>
            </a:r>
            <a:r>
              <a:rPr lang="ru-RU" sz="2200" dirty="0" err="1"/>
              <a:t>et</a:t>
            </a:r>
            <a:r>
              <a:rPr lang="ru-RU" sz="2200" dirty="0"/>
              <a:t> </a:t>
            </a:r>
            <a:r>
              <a:rPr lang="ru-RU" sz="2200" dirty="0" err="1"/>
              <a:t>al</a:t>
            </a:r>
            <a:r>
              <a:rPr lang="ru-RU" sz="2200" dirty="0"/>
              <a:t>., 2018</a:t>
            </a:r>
            <a:r>
              <a:rPr lang="ru-RU" sz="2200" dirty="0" smtClean="0"/>
              <a:t>]</a:t>
            </a:r>
            <a:r>
              <a:rPr lang="ru-RU" sz="2200" dirty="0"/>
              <a:t> </a:t>
            </a:r>
            <a:r>
              <a:rPr lang="ru-RU" sz="2200" dirty="0" smtClean="0"/>
              <a:t>и усиление значимости трансляции </a:t>
            </a:r>
            <a:r>
              <a:rPr lang="ru-RU" sz="2200" dirty="0"/>
              <a:t>жизненных ценностей и моделей поведения </a:t>
            </a:r>
            <a:r>
              <a:rPr lang="ru-RU" sz="2200" dirty="0" smtClean="0"/>
              <a:t>сверстниками </a:t>
            </a:r>
            <a:r>
              <a:rPr lang="ru-RU" sz="2200" dirty="0"/>
              <a:t>в интернет-пространстве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b="1" dirty="0" smtClean="0"/>
              <a:t>ИССЛЕДОВАТЕЛЬСКИЕ ВОПРОСЫ:</a:t>
            </a:r>
            <a:endParaRPr lang="ru-RU" sz="2200" b="1" dirty="0"/>
          </a:p>
          <a:p>
            <a:pPr marL="0" indent="0" algn="just">
              <a:buNone/>
            </a:pPr>
            <a:r>
              <a:rPr lang="ru-RU" sz="2200" dirty="0" smtClean="0"/>
              <a:t>Каким </a:t>
            </a:r>
            <a:r>
              <a:rPr lang="ru-RU" sz="2200" dirty="0"/>
              <a:t>образом можно выявить транслируемые в Сети жизненные ориентиры?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Каковы эти ориентиры и  насколько они отражают действительные представления молодых людей о желаемом выстраивании своей жизни? </a:t>
            </a:r>
          </a:p>
          <a:p>
            <a:pPr marL="0" indent="0" algn="just">
              <a:buNone/>
            </a:pPr>
            <a:r>
              <a:rPr lang="ru-RU" sz="2200" dirty="0" smtClean="0"/>
              <a:t>Оказывают ли они влияние  на то, как молодые люди планируют свое будущее? 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630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741" y="274638"/>
            <a:ext cx="837777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Ключевые </a:t>
            </a:r>
            <a:r>
              <a:rPr lang="ru-RU" sz="4000" b="1" dirty="0" smtClean="0"/>
              <a:t>понятия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8222" y="1196752"/>
            <a:ext cx="940655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Жизненный </a:t>
            </a:r>
            <a:r>
              <a:rPr lang="ru-RU" sz="2400" b="1" dirty="0"/>
              <a:t>сценарий </a:t>
            </a:r>
            <a:r>
              <a:rPr lang="ru-RU" sz="2400" dirty="0"/>
              <a:t>- конструкт, в современной трактовке отражающий субъектную позицию человека, его «авторство» по отношению к собственной </a:t>
            </a:r>
            <a:r>
              <a:rPr lang="ru-RU" sz="2400" dirty="0" smtClean="0"/>
              <a:t>жизни [</a:t>
            </a:r>
            <a:r>
              <a:rPr lang="ru-RU" sz="2400" dirty="0"/>
              <a:t>Гришина и др., </a:t>
            </a:r>
            <a:r>
              <a:rPr lang="ru-RU" sz="2400" dirty="0" smtClean="0"/>
              <a:t>2019].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Ж</a:t>
            </a:r>
            <a:r>
              <a:rPr lang="ru-RU" sz="2400" b="1" dirty="0" smtClean="0"/>
              <a:t>изненные модели  </a:t>
            </a:r>
            <a:r>
              <a:rPr lang="ru-RU" sz="2400" dirty="0" smtClean="0"/>
              <a:t>- фрагменты </a:t>
            </a:r>
            <a:r>
              <a:rPr lang="ru-RU" sz="2400" dirty="0"/>
              <a:t>жизненного сценария, реализуемые в  сферах жизни человека (профессиональная сфера, сфера близких отношений и персональная сфера). </a:t>
            </a:r>
            <a:r>
              <a:rPr lang="ru-RU" sz="2400" dirty="0" smtClean="0"/>
              <a:t>Эмпирически каждая из них  </a:t>
            </a:r>
            <a:r>
              <a:rPr lang="ru-RU" sz="2400" dirty="0"/>
              <a:t>может изучаться</a:t>
            </a:r>
            <a:r>
              <a:rPr lang="ru-RU" sz="2400" dirty="0" smtClean="0"/>
              <a:t>: 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1) через систему убеждений и установок, относящихся к данной сфере </a:t>
            </a:r>
            <a:r>
              <a:rPr lang="ru-RU" sz="2400" dirty="0" smtClean="0"/>
              <a:t> — </a:t>
            </a:r>
            <a:r>
              <a:rPr lang="ru-RU" sz="2400" dirty="0"/>
              <a:t>когнитивный компонент;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2) через переживание значимости данной сферы жизнедеятельности для человека и его отношения к ней — аффективный компонент;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3) через активность и ответственность человека в данной области — поведенческий компонент [Костромина и др., 2018]. </a:t>
            </a:r>
          </a:p>
          <a:p>
            <a:pPr marL="0" indent="0"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83322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046" y="188640"/>
            <a:ext cx="9387146" cy="648072"/>
          </a:xfrm>
        </p:spPr>
        <p:txBody>
          <a:bodyPr>
            <a:normAutofit/>
          </a:bodyPr>
          <a:lstStyle/>
          <a:p>
            <a:r>
              <a:rPr lang="ru-RU" sz="3600" b="1" dirty="0"/>
              <a:t>Цели и задачи 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0" y="1376812"/>
            <a:ext cx="8490856" cy="17619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800" b="1" dirty="0" smtClean="0"/>
              <a:t>Цель исследования:</a:t>
            </a:r>
            <a:r>
              <a:rPr lang="ru-RU" sz="6800" dirty="0" smtClean="0"/>
              <a:t> </a:t>
            </a:r>
            <a:r>
              <a:rPr lang="ru-RU" sz="6800" dirty="0"/>
              <a:t>выявление характеристик жизненных моделей молодых людей, отражающих их жизненные ценности, </a:t>
            </a:r>
            <a:r>
              <a:rPr lang="ru-RU" sz="6800" dirty="0" smtClean="0"/>
              <a:t>действия и значимость  разных жизненных сфер;  </a:t>
            </a:r>
            <a:r>
              <a:rPr lang="ru-RU" sz="6800" dirty="0"/>
              <a:t>степень самостоятельности и включенности в выстраивании жизненного сценария. </a:t>
            </a:r>
            <a:endParaRPr lang="ru-RU" sz="68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4972" y="3356428"/>
            <a:ext cx="9826172" cy="3211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800" b="1" dirty="0" smtClean="0"/>
              <a:t>Задачи данного этапа исследования: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000" dirty="0" smtClean="0"/>
              <a:t>1) разработка методического инструментария для выявления предпочитаемого контента  и форматов  активности молодых людей в социальной сети 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000" dirty="0" smtClean="0"/>
              <a:t>2) сравнительный анализ контента персональных страниц в социальной сети в зависимости от пола и места проживания молодых людей (мегаполис и малый город); 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sz="5000" dirty="0" smtClean="0"/>
              <a:t>3) выявление в контенте персональных страниц индикаторов жизненных моделей молодежи в трех жизненных сферах (учебно-профессиональная сфера, сфера отношений, сфера досуга и саморазвития).</a:t>
            </a:r>
          </a:p>
        </p:txBody>
      </p:sp>
    </p:spTree>
    <p:extLst>
      <p:ext uri="{BB962C8B-B14F-4D97-AF65-F5344CB8AC3E}">
        <p14:creationId xmlns:p14="http://schemas.microsoft.com/office/powerpoint/2010/main" val="40373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466" y="274638"/>
            <a:ext cx="8793933" cy="418058"/>
          </a:xfrm>
        </p:spPr>
        <p:txBody>
          <a:bodyPr>
            <a:noAutofit/>
          </a:bodyPr>
          <a:lstStyle/>
          <a:p>
            <a:r>
              <a:rPr lang="ru-RU" sz="3600" b="1" dirty="0"/>
              <a:t>Методы исследования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8429" y="823831"/>
            <a:ext cx="7766948" cy="16798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b="1" dirty="0" smtClean="0"/>
              <a:t>Выборка</a:t>
            </a:r>
            <a:r>
              <a:rPr lang="ru-RU" sz="8000" dirty="0" smtClean="0"/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1) 100 </a:t>
            </a:r>
            <a:r>
              <a:rPr lang="ru-RU" sz="7200" dirty="0"/>
              <a:t>персональных страниц пользователей социальной сети «</a:t>
            </a:r>
            <a:r>
              <a:rPr lang="ru-RU" sz="7200" dirty="0" err="1"/>
              <a:t>ВКонтакте</a:t>
            </a:r>
            <a:r>
              <a:rPr lang="ru-RU" sz="7200" dirty="0"/>
              <a:t>», </a:t>
            </a:r>
            <a:endParaRPr lang="ru-RU" sz="7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жителей Санкт-Петербурга (50%) и г.  Новоуральска (50%), </a:t>
            </a:r>
            <a:r>
              <a:rPr lang="ru-RU" sz="7200" dirty="0"/>
              <a:t>средний возраст 23,63±1,21;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/>
              <a:t>2) 100 студентов СПбГУ; 43% постоянно проживают в Санкт-Петербурге, </a:t>
            </a:r>
            <a:endParaRPr lang="ru-RU" sz="7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57</a:t>
            </a:r>
            <a:r>
              <a:rPr lang="ru-RU" sz="7200" dirty="0"/>
              <a:t>% - из разных регионов России,  средний возраст 21,02 ± 1,11. </a:t>
            </a:r>
            <a:endParaRPr lang="ru-RU" sz="7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1428" y="2444483"/>
            <a:ext cx="10958286" cy="44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Методы: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Контент-анализ персональных страниц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соцсети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dirty="0"/>
              <a:t>Разработана оригинальная матрица,  включавшая текстовые и визуальные индикаторы характеристик  жизненных моделей  пользователей в конкретных сферах. Категории и подкатегории анализа</a:t>
            </a:r>
            <a:r>
              <a:rPr lang="en-US" dirty="0"/>
              <a:t> </a:t>
            </a:r>
            <a:r>
              <a:rPr lang="ru-RU" dirty="0"/>
              <a:t>включали: 1) социально-демографические данные:; 2) количественные показатели активности пользователя: (количество «друзей» ;  подписчиков ; сообществ, медиа-активность ; вид активности);  3) качественные характеристики по сферам:  (а) профессиональная: запрос консультации; поиск вакансий; «истории» о текущей работе/учебе; значимые события; собственные достижения/начинания и др. ;  (б) сфера отношений : потребность в отношениях; брак, любовь, </a:t>
            </a:r>
            <a:r>
              <a:rPr lang="ru-RU" dirty="0" err="1"/>
              <a:t>родительство</a:t>
            </a:r>
            <a:r>
              <a:rPr lang="ru-RU" dirty="0"/>
              <a:t>, проблемы, события, «истории»  и др.;  (в) сфера саморазвития (Я): виды досуга; самообразование и саморазвитие; качественные </a:t>
            </a:r>
            <a:r>
              <a:rPr lang="ru-RU" dirty="0" err="1"/>
              <a:t>самохарактеристики</a:t>
            </a:r>
            <a:r>
              <a:rPr lang="ru-RU" dirty="0"/>
              <a:t>  пользователя.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2) Опросник «Жизненные модели»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Костромина и др., 2020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3) Методы математического анализа данных: </a:t>
            </a:r>
            <a:r>
              <a:rPr lang="ru-RU" dirty="0"/>
              <a:t>описательный и сравнительный анализ;  факторный, регрессионный (данные опроса);  пакет SPSS-20.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11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716" y="274638"/>
            <a:ext cx="8438683" cy="431532"/>
          </a:xfrm>
        </p:spPr>
        <p:txBody>
          <a:bodyPr>
            <a:noAutofit/>
          </a:bodyPr>
          <a:lstStyle/>
          <a:p>
            <a:r>
              <a:rPr lang="ru-RU" sz="3600" b="1" dirty="0"/>
              <a:t>Результаты по сферам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240" y="878186"/>
            <a:ext cx="10695160" cy="59798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Профессиональная сфера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lvl="0" indent="0" algn="just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Различия в используемом инструментарии не дают возможности прямого «</a:t>
            </a:r>
            <a:r>
              <a:rPr lang="ru-RU" sz="1600" dirty="0" err="1" smtClean="0">
                <a:solidFill>
                  <a:prstClr val="black"/>
                </a:solidFill>
              </a:rPr>
              <a:t>повопросного</a:t>
            </a:r>
            <a:r>
              <a:rPr lang="ru-RU" sz="1600" dirty="0" smtClean="0">
                <a:solidFill>
                  <a:prstClr val="black"/>
                </a:solidFill>
              </a:rPr>
              <a:t>» сопоставления результатов,   однако полученные результаты позволяют оценить близость представляемых жизненных моделей. 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Как по </a:t>
            </a:r>
            <a:r>
              <a:rPr lang="ru-RU" sz="1600" dirty="0">
                <a:solidFill>
                  <a:prstClr val="black"/>
                </a:solidFill>
              </a:rPr>
              <a:t>результатам  анализа   сетевых </a:t>
            </a:r>
            <a:r>
              <a:rPr lang="ru-RU" sz="1600" dirty="0" smtClean="0">
                <a:solidFill>
                  <a:prstClr val="black"/>
                </a:solidFill>
              </a:rPr>
              <a:t>ресурсов, так и по данным </a:t>
            </a:r>
            <a:r>
              <a:rPr lang="ru-RU" sz="1600" dirty="0">
                <a:solidFill>
                  <a:prstClr val="black"/>
                </a:solidFill>
              </a:rPr>
              <a:t>опроса, </a:t>
            </a:r>
            <a:r>
              <a:rPr lang="ru-RU" sz="1600" dirty="0" smtClean="0">
                <a:solidFill>
                  <a:prstClr val="black"/>
                </a:solidFill>
              </a:rPr>
              <a:t>ценности и молодых </a:t>
            </a:r>
            <a:r>
              <a:rPr lang="ru-RU" sz="1600" dirty="0">
                <a:solidFill>
                  <a:prstClr val="black"/>
                </a:solidFill>
              </a:rPr>
              <a:t>людей </a:t>
            </a:r>
            <a:r>
              <a:rPr lang="ru-RU" sz="1600" dirty="0" smtClean="0">
                <a:solidFill>
                  <a:prstClr val="black"/>
                </a:solidFill>
              </a:rPr>
              <a:t>во </a:t>
            </a:r>
            <a:r>
              <a:rPr lang="ru-RU" sz="1600" dirty="0">
                <a:solidFill>
                  <a:prstClr val="black"/>
                </a:solidFill>
              </a:rPr>
              <a:t>многом не совпадают с традиционными представлениями </a:t>
            </a:r>
            <a:r>
              <a:rPr lang="ru-RU" sz="1600" dirty="0" smtClean="0">
                <a:solidFill>
                  <a:prstClr val="black"/>
                </a:solidFill>
              </a:rPr>
              <a:t>(стабильность, определенность, достаток, постепенный карьерный рост </a:t>
            </a:r>
            <a:r>
              <a:rPr lang="ru-RU" sz="1600" dirty="0">
                <a:solidFill>
                  <a:prstClr val="black"/>
                </a:solidFill>
              </a:rPr>
              <a:t>на одном месте и пр.),  а </a:t>
            </a:r>
            <a:r>
              <a:rPr lang="ru-RU" sz="1600" dirty="0" smtClean="0">
                <a:solidFill>
                  <a:prstClr val="black"/>
                </a:solidFill>
              </a:rPr>
              <a:t>отражают, в первую очередь,  стремление </a:t>
            </a:r>
            <a:r>
              <a:rPr lang="ru-RU" sz="1600" dirty="0">
                <a:solidFill>
                  <a:prstClr val="black"/>
                </a:solidFill>
              </a:rPr>
              <a:t>к получению нового опыта, мобильности, </a:t>
            </a:r>
            <a:r>
              <a:rPr lang="ru-RU" sz="1600" dirty="0" smtClean="0">
                <a:solidFill>
                  <a:prstClr val="black"/>
                </a:solidFill>
              </a:rPr>
              <a:t>самореализации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профессии, что, в частности,  выражается в сети в представлении новых проектов, значимых событий.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Как в сети, как и по результатам опроса  среди </a:t>
            </a:r>
            <a:r>
              <a:rPr lang="ru-RU" sz="1600" dirty="0">
                <a:solidFill>
                  <a:prstClr val="black"/>
                </a:solidFill>
              </a:rPr>
              <a:t>молодежи выявлены  разные </a:t>
            </a:r>
            <a:r>
              <a:rPr lang="ru-RU" sz="1600" dirty="0" smtClean="0">
                <a:solidFill>
                  <a:prstClr val="black"/>
                </a:solidFill>
              </a:rPr>
              <a:t>варианты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выстраивания жизненной модели в </a:t>
            </a:r>
            <a:r>
              <a:rPr lang="ru-RU" sz="1600" dirty="0" smtClean="0">
                <a:solidFill>
                  <a:prstClr val="black"/>
                </a:solidFill>
              </a:rPr>
              <a:t>профессиональной сфере (в частности, зависящие от пола и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места проживания)  (представлено на рис. 1) </a:t>
            </a:r>
            <a:r>
              <a:rPr lang="ru-RU" sz="1300" dirty="0" smtClean="0">
                <a:solidFill>
                  <a:prstClr val="black"/>
                </a:solidFill>
              </a:rPr>
              <a:t>.   </a:t>
            </a:r>
            <a:endParaRPr lang="ru-RU" sz="13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9623" y="4274012"/>
            <a:ext cx="417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Рис. 1. </a:t>
            </a:r>
            <a:r>
              <a:rPr lang="ru-RU" sz="1400" dirty="0"/>
              <a:t>Частота упоминания  видов активности в профессиональной сфере   (% 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5399" y="1387157"/>
            <a:ext cx="445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 результатам опроса молодых </a:t>
            </a:r>
            <a:r>
              <a:rPr lang="ru-RU" b="1" i="1" dirty="0" smtClean="0"/>
              <a:t>людей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3080" y="1383427"/>
            <a:ext cx="485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 результатам </a:t>
            </a:r>
            <a:r>
              <a:rPr lang="ru-RU" b="1" i="1" dirty="0" smtClean="0"/>
              <a:t>контент-анализа </a:t>
            </a:r>
            <a:r>
              <a:rPr lang="ru-RU" b="1" i="1" dirty="0" err="1" smtClean="0"/>
              <a:t>соцсети</a:t>
            </a:r>
            <a:endParaRPr lang="ru-RU" b="1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13" y="1786567"/>
            <a:ext cx="5295716" cy="23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90098" y="4274012"/>
            <a:ext cx="5004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Рис. 2. </a:t>
            </a:r>
            <a:r>
              <a:rPr lang="ru-RU" sz="1400" dirty="0"/>
              <a:t>Распределение ответов на вопрос: «Что для Вас важно при выборе будущей </a:t>
            </a:r>
            <a:r>
              <a:rPr lang="ru-RU" sz="1400" dirty="0" smtClean="0"/>
              <a:t>работы? (%)</a:t>
            </a:r>
            <a:endParaRPr lang="ru-RU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99" y="1756489"/>
            <a:ext cx="5010216" cy="24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46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187" y="211264"/>
            <a:ext cx="7734677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Результаты по сферам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60079"/>
            <a:ext cx="10972800" cy="5266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Сфера отношений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6" y="1981982"/>
            <a:ext cx="5079818" cy="210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4974" y="1379750"/>
            <a:ext cx="485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 результатам </a:t>
            </a:r>
            <a:r>
              <a:rPr lang="ru-RU" b="1" i="1" dirty="0" smtClean="0"/>
              <a:t>контент-анализа </a:t>
            </a:r>
            <a:r>
              <a:rPr lang="ru-RU" b="1" i="1" dirty="0" err="1" smtClean="0"/>
              <a:t>соцсети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4982" y="1382465"/>
            <a:ext cx="533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 результатам опроса молодых </a:t>
            </a:r>
            <a:r>
              <a:rPr lang="ru-RU" b="1" i="1" dirty="0" smtClean="0"/>
              <a:t>людей (табл.1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337" y="4182003"/>
            <a:ext cx="6391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Рис. </a:t>
            </a:r>
            <a:r>
              <a:rPr lang="ru-RU" sz="1400" dirty="0" smtClean="0"/>
              <a:t>3. Частота </a:t>
            </a:r>
            <a:r>
              <a:rPr lang="ru-RU" sz="1400" dirty="0"/>
              <a:t>упоминания индикаторов потребностей в сфере отношений </a:t>
            </a:r>
            <a:r>
              <a:rPr lang="ru-RU" sz="1400" dirty="0" smtClean="0"/>
              <a:t> (%  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427" y="4598587"/>
            <a:ext cx="5639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В </a:t>
            </a:r>
            <a:r>
              <a:rPr lang="ru-RU" sz="1500" dirty="0"/>
              <a:t>сфере </a:t>
            </a:r>
            <a:r>
              <a:rPr lang="ru-RU" sz="1500" dirty="0" smtClean="0"/>
              <a:t>отношений, как по результатам опроса, так и в </a:t>
            </a:r>
            <a:r>
              <a:rPr lang="ru-RU" sz="1500" dirty="0" err="1" smtClean="0"/>
              <a:t>соцсетях</a:t>
            </a:r>
            <a:r>
              <a:rPr lang="ru-RU" sz="1500" dirty="0" smtClean="0"/>
              <a:t>  выявлена </a:t>
            </a:r>
            <a:r>
              <a:rPr lang="ru-RU" sz="1500" dirty="0" err="1"/>
              <a:t>бОльшая</a:t>
            </a:r>
            <a:r>
              <a:rPr lang="ru-RU" sz="1500" dirty="0"/>
              <a:t> представленность традиционных </a:t>
            </a:r>
            <a:r>
              <a:rPr lang="ru-RU" sz="1500" dirty="0" smtClean="0"/>
              <a:t>ценностей:  значимость </a:t>
            </a:r>
            <a:r>
              <a:rPr lang="ru-RU" sz="1500" dirty="0"/>
              <a:t>дружбы и любви,  </a:t>
            </a:r>
            <a:r>
              <a:rPr lang="ru-RU" sz="1500" dirty="0" smtClean="0"/>
              <a:t>устоявшиеся критерии </a:t>
            </a:r>
            <a:r>
              <a:rPr lang="ru-RU" sz="1500" dirty="0"/>
              <a:t>выбора супруга (супруги</a:t>
            </a:r>
            <a:r>
              <a:rPr lang="ru-RU" sz="1500" dirty="0" smtClean="0"/>
              <a:t>)</a:t>
            </a:r>
            <a:r>
              <a:rPr lang="en-US" sz="1500" dirty="0" smtClean="0"/>
              <a:t> </a:t>
            </a:r>
            <a:r>
              <a:rPr lang="ru-RU" sz="1500" dirty="0" smtClean="0"/>
              <a:t>и распределения обязанностей, стремление </a:t>
            </a:r>
            <a:r>
              <a:rPr lang="ru-RU" sz="1500" dirty="0"/>
              <a:t>к поддержанию семейных </a:t>
            </a:r>
            <a:r>
              <a:rPr lang="ru-RU" sz="1500" dirty="0" smtClean="0"/>
              <a:t>отношений, ориентация на свое жизненное пространство –дом. Однако</a:t>
            </a:r>
            <a:r>
              <a:rPr lang="ru-RU" sz="1500" dirty="0"/>
              <a:t>, так же, как и при прямом опросе, наблюдается </a:t>
            </a:r>
            <a:r>
              <a:rPr lang="ru-RU" sz="1500" dirty="0" err="1"/>
              <a:t>дифференцированность</a:t>
            </a:r>
            <a:r>
              <a:rPr lang="ru-RU" sz="1500" dirty="0"/>
              <a:t> выборки, связанная, в первую очередь, с местом </a:t>
            </a:r>
            <a:r>
              <a:rPr lang="ru-RU" sz="1500" dirty="0" smtClean="0"/>
              <a:t>проживания (рис. 3).. 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75" y="1798394"/>
            <a:ext cx="5133315" cy="50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5295" y="274638"/>
            <a:ext cx="7807104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Результаты по сферам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05759"/>
            <a:ext cx="10972800" cy="5320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Сфера саморазвития</a:t>
            </a:r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5634" y="1974600"/>
            <a:ext cx="60725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Содержание страниц </a:t>
            </a:r>
            <a:r>
              <a:rPr lang="ru-RU" sz="1600" dirty="0" smtClean="0"/>
              <a:t>пользователей в сфере Я обнаруживает значительные </a:t>
            </a:r>
            <a:r>
              <a:rPr lang="ru-RU" sz="1600" dirty="0"/>
              <a:t>различия. С</a:t>
            </a:r>
            <a:r>
              <a:rPr lang="ru-RU" sz="1600" dirty="0" smtClean="0"/>
              <a:t>реди </a:t>
            </a:r>
            <a:r>
              <a:rPr lang="ru-RU" sz="1600" dirty="0"/>
              <a:t>пользователей есть люди, активно </a:t>
            </a:r>
            <a:r>
              <a:rPr lang="ru-RU" sz="1600" dirty="0" smtClean="0"/>
              <a:t>презентующие </a:t>
            </a:r>
            <a:r>
              <a:rPr lang="ru-RU" sz="1600" dirty="0"/>
              <a:t>себя, постоянно выкладывающие посты, рассказывающие </a:t>
            </a:r>
            <a:r>
              <a:rPr lang="ru-RU" sz="1600" dirty="0" smtClean="0"/>
              <a:t> о </a:t>
            </a:r>
            <a:r>
              <a:rPr lang="ru-RU" sz="1600" dirty="0"/>
              <a:t>собственных начинаниях, достижениях, и т.д., т.е. демонстрирующие активную и самостоятельную жизненную модель; с другой стороны, </a:t>
            </a:r>
            <a:r>
              <a:rPr lang="ru-RU" sz="1600" dirty="0" smtClean="0"/>
              <a:t>выявляются жизненные </a:t>
            </a:r>
            <a:r>
              <a:rPr lang="ru-RU" sz="1600" dirty="0"/>
              <a:t>модели, отличающиеся пассивностью </a:t>
            </a:r>
            <a:r>
              <a:rPr lang="ru-RU" sz="1600" dirty="0" smtClean="0"/>
              <a:t>(«как будет так и будет») и/или несамостоятельностью («по настоянию родителей поступил..»). 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Полученные результаты относительно неоднородности выборки согласуются с  выявленной дифференциацией жизненных моделей молодых людей, полученных при кластерном анализе результатов опроса (подробнее Москвичева и др., 2019; </a:t>
            </a:r>
            <a:r>
              <a:rPr lang="en-US" sz="1600" dirty="0" err="1" smtClean="0"/>
              <a:t>Kostromina</a:t>
            </a:r>
            <a:r>
              <a:rPr lang="en-US" sz="1600" dirty="0" smtClean="0"/>
              <a:t> et al, 2019)</a:t>
            </a:r>
            <a:r>
              <a:rPr lang="ru-RU" sz="16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Кроме того, выявлена противоречивость жизненных моделей в сфере саморазвития и при опросе: в вопросах относительно установок, эмоционального и поведенческого компонентов  наблюдается расслоение (табл.2). 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88" y="1753203"/>
            <a:ext cx="5199449" cy="987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88" y="3790846"/>
            <a:ext cx="51828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88" y="4837380"/>
            <a:ext cx="5199449" cy="112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00112" y="2721086"/>
            <a:ext cx="5167625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«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Согласны ли вы с высказыванием «Выше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головы не прыгнешь»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 -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31,8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%,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рудно сказать  - -34,8%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ет - 33,3%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9026" y="1371815"/>
            <a:ext cx="5572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 результатам опроса молодых </a:t>
            </a:r>
            <a:r>
              <a:rPr lang="ru-RU" b="1" i="1" dirty="0" smtClean="0"/>
              <a:t>людей </a:t>
            </a:r>
            <a:r>
              <a:rPr lang="ru-RU" sz="1600" b="1" i="1" dirty="0" smtClean="0"/>
              <a:t>(фрагмент)</a:t>
            </a:r>
            <a:endParaRPr lang="ru-RU" sz="16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36043" y="1406720"/>
            <a:ext cx="485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По результатам </a:t>
            </a:r>
            <a:r>
              <a:rPr lang="ru-RU" b="1" i="1" dirty="0" smtClean="0"/>
              <a:t>контент-анализа </a:t>
            </a:r>
            <a:r>
              <a:rPr lang="ru-RU" b="1" i="1" dirty="0" err="1" smtClean="0"/>
              <a:t>соцсети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08054" y="6031075"/>
            <a:ext cx="5351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Табл. 2. Распределение </a:t>
            </a:r>
            <a:r>
              <a:rPr lang="ru-RU" sz="1400" dirty="0">
                <a:solidFill>
                  <a:prstClr val="black"/>
                </a:solidFill>
              </a:rPr>
              <a:t>ответов  на вопросы из сферы Я (%)</a:t>
            </a:r>
          </a:p>
        </p:txBody>
      </p:sp>
    </p:spTree>
    <p:extLst>
      <p:ext uri="{BB962C8B-B14F-4D97-AF65-F5344CB8AC3E}">
        <p14:creationId xmlns:p14="http://schemas.microsoft.com/office/powerpoint/2010/main" val="1253457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1733</Words>
  <Application>Microsoft Office PowerPoint</Application>
  <PresentationFormat>Широкоэкранный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Исследование жизненных моделей молодых людей: близость «реальных» и «сетевых» ориентиров</vt:lpstr>
      <vt:lpstr>ВВЕДЕНИЕ</vt:lpstr>
      <vt:lpstr>Проблема исследования </vt:lpstr>
      <vt:lpstr>Ключевые понятия</vt:lpstr>
      <vt:lpstr>Цели и задачи исследования </vt:lpstr>
      <vt:lpstr>Методы исследования </vt:lpstr>
      <vt:lpstr>Результаты по сферам</vt:lpstr>
      <vt:lpstr>Результаты по сферам </vt:lpstr>
      <vt:lpstr>Результаты по сферам</vt:lpstr>
      <vt:lpstr>Выводы </vt:lpstr>
      <vt:lpstr>Ограничения и перспективы </vt:lpstr>
      <vt:lpstr>Контакты и ссылки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ZooNet</dc:creator>
  <cp:lastModifiedBy>Lena_zi</cp:lastModifiedBy>
  <cp:revision>30</cp:revision>
  <dcterms:created xsi:type="dcterms:W3CDTF">2019-10-12T21:11:52Z</dcterms:created>
  <dcterms:modified xsi:type="dcterms:W3CDTF">2020-10-17T16:14:51Z</dcterms:modified>
</cp:coreProperties>
</file>